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859"/>
            <a:ext cx="7594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0266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30266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875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77979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73% of customers aren't subscribed. Promote exclusive benefits to convert high-value shoppers.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130266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130266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8756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232309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accelerate movement into "Loyal" segment (80% of customer base).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130266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130266"/>
            <a:ext cx="121920" cy="2810947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387560"/>
            <a:ext cx="3059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287797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control—some products heavily discount-dependent.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6802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5168027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4253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91573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items (Gloves, Sandals, Boots) in marketing campaigns.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516802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5168027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4253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91573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Young Adults ($62K revenue) and express-shipping users ($60.48 avg spend).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2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6866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tracked per customer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68665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34233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37413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86454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6808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616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pandas, checked structure with df.info()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Review Ratings using category medians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and purchase_frequency_days columns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redundant promo_code_used column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cleaned data into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5267"/>
            <a:ext cx="2872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76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$157,890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43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 customers: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$75,191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103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shoppers generate 2x more revenue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995267"/>
            <a:ext cx="3207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 Group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576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9030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8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5930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7316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 rating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5930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47316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5930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47316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500324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4727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4914186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12481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3.80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500324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4727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4914186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12481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3.78 rating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9696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review rating across all products: 3.75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437" y="355521"/>
            <a:ext cx="452878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Shipping &amp; Spending Patterns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3048238" y="1858208"/>
            <a:ext cx="1590080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$60.48</a:t>
            </a:r>
            <a:endParaRPr lang="en-US" sz="2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812" y="1050250"/>
            <a:ext cx="1939171" cy="19391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35379" y="3150870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Express Shipping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2437" y="3430310"/>
            <a:ext cx="6781919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 amount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9991725" y="1858208"/>
            <a:ext cx="1590080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$58.46</a:t>
            </a:r>
            <a:endParaRPr lang="en-US" sz="2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298" y="1050250"/>
            <a:ext cx="1939171" cy="19391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78985" y="3150870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Standard Shipping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7395924" y="3430310"/>
            <a:ext cx="6782038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 amount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452437" y="3911679"/>
            <a:ext cx="2029658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High-Value Discount Users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452437" y="4242792"/>
            <a:ext cx="8109109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 used discounts but still spent above average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452437" y="4565928"/>
            <a:ext cx="8109109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shoppers maximizing value without sacrificing quality</a:t>
            </a:r>
            <a:endParaRPr lang="en-US" sz="10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44" y="3927872"/>
            <a:ext cx="5301020" cy="5301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864" y="344805"/>
            <a:ext cx="4205168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Status Analysis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864" y="987385"/>
            <a:ext cx="13752671" cy="754558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040993" y="8563451"/>
            <a:ext cx="125373" cy="125373"/>
          </a:xfrm>
          <a:prstGeom prst="roundRect">
            <a:avLst>
              <a:gd name="adj" fmla="val 14587"/>
            </a:avLst>
          </a:prstGeom>
          <a:solidFill>
            <a:srgbClr val="232329"/>
          </a:solidFill>
          <a:ln/>
        </p:spPr>
      </p:sp>
      <p:sp>
        <p:nvSpPr>
          <p:cNvPr id="5" name="Text 2"/>
          <p:cNvSpPr/>
          <p:nvPr/>
        </p:nvSpPr>
        <p:spPr>
          <a:xfrm>
            <a:off x="6227326" y="8563451"/>
            <a:ext cx="1011674" cy="125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7391400" y="8563451"/>
            <a:ext cx="125373" cy="125373"/>
          </a:xfrm>
          <a:prstGeom prst="roundRect">
            <a:avLst>
              <a:gd name="adj" fmla="val 14587"/>
            </a:avLst>
          </a:prstGeom>
          <a:solidFill>
            <a:srgbClr val="77778B"/>
          </a:solidFill>
          <a:ln/>
        </p:spPr>
      </p:sp>
      <p:sp>
        <p:nvSpPr>
          <p:cNvPr id="7" name="Text 4"/>
          <p:cNvSpPr/>
          <p:nvPr/>
        </p:nvSpPr>
        <p:spPr>
          <a:xfrm>
            <a:off x="7577733" y="8563451"/>
            <a:ext cx="710565" cy="125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438864" y="8955167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Subscribers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38864" y="9276398"/>
            <a:ext cx="433351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customers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38864" y="9589651"/>
            <a:ext cx="433351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$59.49 avg spend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438864" y="9902904"/>
            <a:ext cx="433351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$62,645 total revenue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5085755" y="8955167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Non-Subscribers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085755" y="9276398"/>
            <a:ext cx="433351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5085755" y="9589651"/>
            <a:ext cx="433351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$59.87 avg spend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5085755" y="9902904"/>
            <a:ext cx="433351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$170,436 total revenue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9732645" y="8955167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Insight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9732645" y="9276398"/>
            <a:ext cx="4474012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spending patterns, but massive untapped subscription potential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027" y="320516"/>
            <a:ext cx="3355062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Segmentation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1888" y="917972"/>
            <a:ext cx="2279333" cy="6716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79520" y="1234559"/>
            <a:ext cx="16394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117783" y="1034534"/>
            <a:ext cx="756404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117783" y="1286589"/>
            <a:ext cx="756404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5030272" y="1600319"/>
            <a:ext cx="9163050" cy="7620"/>
          </a:xfrm>
          <a:prstGeom prst="roundRect">
            <a:avLst>
              <a:gd name="adj" fmla="val 229512"/>
            </a:avLst>
          </a:prstGeom>
          <a:solidFill>
            <a:srgbClr val="D3D1C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2" y="1618655"/>
            <a:ext cx="4558665" cy="6716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79520" y="1852017"/>
            <a:ext cx="16394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6257449" y="1735217"/>
            <a:ext cx="797362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Returning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6257449" y="1987272"/>
            <a:ext cx="79736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900" dirty="0"/>
          </a:p>
        </p:txBody>
      </p:sp>
      <p:sp>
        <p:nvSpPr>
          <p:cNvPr id="12" name="Shape 8"/>
          <p:cNvSpPr/>
          <p:nvPr/>
        </p:nvSpPr>
        <p:spPr>
          <a:xfrm>
            <a:off x="6169938" y="2301002"/>
            <a:ext cx="8023384" cy="7620"/>
          </a:xfrm>
          <a:prstGeom prst="roundRect">
            <a:avLst>
              <a:gd name="adj" fmla="val 229512"/>
            </a:avLst>
          </a:prstGeom>
          <a:solidFill>
            <a:srgbClr val="D3D1C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55" y="2319338"/>
            <a:ext cx="6837998" cy="6716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779520" y="2552700"/>
            <a:ext cx="16394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397115" y="2435900"/>
            <a:ext cx="872252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397115" y="2687955"/>
            <a:ext cx="87225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408027" y="3238619"/>
            <a:ext cx="1544836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Repeat Buyer Behavior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408027" y="3537347"/>
            <a:ext cx="676501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5+ purchases: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408027" y="3828693"/>
            <a:ext cx="676501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958 are subscribers</a:t>
            </a:r>
            <a:endParaRPr lang="en-US" sz="900" dirty="0"/>
          </a:p>
        </p:txBody>
      </p:sp>
      <p:sp>
        <p:nvSpPr>
          <p:cNvPr id="20" name="Text 15"/>
          <p:cNvSpPr/>
          <p:nvPr/>
        </p:nvSpPr>
        <p:spPr>
          <a:xfrm>
            <a:off x="408027" y="4055864"/>
            <a:ext cx="6765012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2,518 are not subscribers</a:t>
            </a:r>
            <a:endParaRPr lang="en-US" sz="9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981" y="3253145"/>
            <a:ext cx="6765012" cy="6765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1086"/>
            <a:ext cx="6032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Category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10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Clothing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072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sellers: Blouse, Pants, Shirt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410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90072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sellers: Jewelry, Sunglasses, Belt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410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Footwear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90072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sellers: Sandals, Shoes, Sneakers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410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390072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sellers: Jacket, Coat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81682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D6D6DC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225772"/>
            <a:ext cx="283488" cy="22681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516516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Discount-dependent products: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Hat (50%), Sneakers (49.66%), Coat (49.07%), Sweater (48.17%), Pants (47.37%)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2025-12-14T10:02:52Z</dcterms:created>
  <dcterms:modified xsi:type="dcterms:W3CDTF">2025-12-14T10:02:52Z</dcterms:modified>
</cp:coreProperties>
</file>